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76" r:id="rId5"/>
    <p:sldId id="271" r:id="rId6"/>
    <p:sldId id="260" r:id="rId7"/>
    <p:sldId id="261" r:id="rId8"/>
    <p:sldId id="265" r:id="rId9"/>
    <p:sldId id="266" r:id="rId10"/>
    <p:sldId id="262" r:id="rId11"/>
    <p:sldId id="263" r:id="rId12"/>
    <p:sldId id="267" r:id="rId13"/>
    <p:sldId id="269" r:id="rId14"/>
    <p:sldId id="264" r:id="rId15"/>
    <p:sldId id="273" r:id="rId16"/>
    <p:sldId id="274" r:id="rId17"/>
    <p:sldId id="275" r:id="rId18"/>
    <p:sldId id="268" r:id="rId19"/>
    <p:sldId id="270" r:id="rId20"/>
    <p:sldId id="272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– 5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DEEP LEARNING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9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438" y="137161"/>
            <a:ext cx="9547167" cy="8936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MLP – Learning Process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1438" y="1138844"/>
            <a:ext cx="6519111" cy="545245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3000" dirty="0" smtClean="0"/>
              <a:t>Learning </a:t>
            </a:r>
            <a:r>
              <a:rPr lang="en-US" sz="3000" dirty="0"/>
              <a:t>happens in two steps</a:t>
            </a:r>
            <a:r>
              <a:rPr lang="en-US" sz="3000" dirty="0" smtClean="0"/>
              <a:t>:</a:t>
            </a:r>
          </a:p>
          <a:p>
            <a:endParaRPr lang="en-US" sz="3000" dirty="0"/>
          </a:p>
          <a:p>
            <a:r>
              <a:rPr lang="en-US" sz="3000" b="1" u="sng" dirty="0"/>
              <a:t>Forward-Propagation</a:t>
            </a:r>
          </a:p>
          <a:p>
            <a:r>
              <a:rPr lang="en-US" sz="3000" dirty="0" smtClean="0"/>
              <a:t> </a:t>
            </a:r>
            <a:r>
              <a:rPr lang="en-US" sz="3000" dirty="0"/>
              <a:t>is making a </a:t>
            </a:r>
            <a:r>
              <a:rPr lang="en-US" sz="3000" b="1" i="1" dirty="0"/>
              <a:t>guess</a:t>
            </a:r>
            <a:r>
              <a:rPr lang="en-US" sz="3000" dirty="0"/>
              <a:t> about the answer</a:t>
            </a:r>
            <a:endParaRPr lang="en-US" sz="3000" dirty="0" smtClean="0"/>
          </a:p>
          <a:p>
            <a:endParaRPr lang="en-US" sz="3000" dirty="0" smtClean="0"/>
          </a:p>
          <a:p>
            <a:r>
              <a:rPr lang="en-US" sz="3000" b="1" u="sng" dirty="0" smtClean="0"/>
              <a:t>Back-Propagation</a:t>
            </a:r>
            <a:endParaRPr lang="en-US" sz="3000" b="1" u="sng" dirty="0"/>
          </a:p>
          <a:p>
            <a:r>
              <a:rPr lang="en-US" sz="3000" dirty="0" smtClean="0"/>
              <a:t>minimizing </a:t>
            </a:r>
            <a:r>
              <a:rPr lang="en-US" sz="3000" dirty="0"/>
              <a:t>the error between the actual </a:t>
            </a:r>
            <a:r>
              <a:rPr lang="en-US" sz="3000" dirty="0" smtClean="0"/>
              <a:t>ans. </a:t>
            </a:r>
            <a:r>
              <a:rPr lang="en-US" sz="3000" dirty="0"/>
              <a:t>and guessed </a:t>
            </a:r>
            <a:r>
              <a:rPr lang="en-US" sz="3000" dirty="0" smtClean="0"/>
              <a:t>ans.</a:t>
            </a:r>
            <a:endParaRPr lang="en-US" sz="3000" dirty="0"/>
          </a:p>
          <a:p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925" y="1438275"/>
            <a:ext cx="40290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8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22463" y="1"/>
            <a:ext cx="8097837" cy="952500"/>
          </a:xfrm>
        </p:spPr>
        <p:txBody>
          <a:bodyPr/>
          <a:lstStyle/>
          <a:p>
            <a:r>
              <a:rPr lang="en-US" dirty="0" smtClean="0"/>
              <a:t>Forward (Guess)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43700" y="874215"/>
            <a:ext cx="4611688" cy="5736135"/>
          </a:xfrm>
        </p:spPr>
        <p:txBody>
          <a:bodyPr>
            <a:normAutofit/>
          </a:bodyPr>
          <a:lstStyle/>
          <a:p>
            <a:r>
              <a:rPr lang="en-US" sz="2400" dirty="0"/>
              <a:t>Data at input layer is multiplied with weights to form hidden layer</a:t>
            </a:r>
          </a:p>
          <a:p>
            <a:r>
              <a:rPr lang="en-US" sz="2400" dirty="0"/>
              <a:t>h1 = (x1 * w1) + (x2 * w1)</a:t>
            </a:r>
          </a:p>
          <a:p>
            <a:r>
              <a:rPr lang="en-US" sz="2400" dirty="0"/>
              <a:t>h2 = (x1 * w2) + (x2 * w2)</a:t>
            </a:r>
          </a:p>
          <a:p>
            <a:r>
              <a:rPr lang="en-US" sz="2400" dirty="0"/>
              <a:t>h3 = (x1 * w3) + (x2 * w3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/>
              <a:t>Output of hidden layer is passed through a non-linear function also known as activation function to form guessed output</a:t>
            </a:r>
          </a:p>
          <a:p>
            <a:r>
              <a:rPr lang="en-US" sz="2400" dirty="0"/>
              <a:t>y_ = </a:t>
            </a:r>
            <a:r>
              <a:rPr lang="en-US" sz="2400" dirty="0" smtClean="0"/>
              <a:t>f( </a:t>
            </a:r>
            <a:r>
              <a:rPr lang="en-US" sz="2400" dirty="0"/>
              <a:t>h1 , h2, h3 )</a:t>
            </a: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4" y="1255214"/>
            <a:ext cx="6147451" cy="40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9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22463" y="1"/>
            <a:ext cx="8097837" cy="952500"/>
          </a:xfrm>
        </p:spPr>
        <p:txBody>
          <a:bodyPr/>
          <a:lstStyle/>
          <a:p>
            <a:r>
              <a:rPr lang="en-US" dirty="0" smtClean="0"/>
              <a:t>Backward (Min Error)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848944" y="874215"/>
            <a:ext cx="6343056" cy="5983785"/>
          </a:xfrm>
        </p:spPr>
        <p:txBody>
          <a:bodyPr>
            <a:noAutofit/>
          </a:bodyPr>
          <a:lstStyle/>
          <a:p>
            <a:r>
              <a:rPr lang="en-US" sz="2400" dirty="0" smtClean="0"/>
              <a:t>1. Total error </a:t>
            </a:r>
            <a:r>
              <a:rPr lang="en-US" sz="2400" dirty="0"/>
              <a:t>is calculated by calculating the </a:t>
            </a:r>
            <a:r>
              <a:rPr lang="en-US" sz="2400" b="1" dirty="0"/>
              <a:t>difference</a:t>
            </a:r>
            <a:r>
              <a:rPr lang="en-US" sz="2400" dirty="0"/>
              <a:t> between the expected value ‘y’ (value in training set) and observed value ‘y_’ (value attained from forward propagation) by passing them through a </a:t>
            </a:r>
            <a:r>
              <a:rPr lang="en-US" sz="2400" i="1" dirty="0"/>
              <a:t>cost function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2. Partial </a:t>
            </a:r>
            <a:r>
              <a:rPr lang="en-US" sz="2400" b="1" dirty="0"/>
              <a:t>derivative of error </a:t>
            </a:r>
            <a:r>
              <a:rPr lang="en-US" sz="2400" dirty="0"/>
              <a:t>is calculated w.r.t each weight ( these partial differentials are measures of contribution of each weight in </a:t>
            </a:r>
            <a:r>
              <a:rPr lang="en-US" sz="2400" dirty="0" smtClean="0"/>
              <a:t>total loss </a:t>
            </a:r>
            <a:endParaRPr lang="en-US" sz="2400" dirty="0"/>
          </a:p>
          <a:p>
            <a:r>
              <a:rPr lang="en-US" sz="2400" dirty="0" smtClean="0"/>
              <a:t>3. The </a:t>
            </a:r>
            <a:r>
              <a:rPr lang="en-US" sz="2400" dirty="0"/>
              <a:t>differentials are then </a:t>
            </a:r>
            <a:r>
              <a:rPr lang="en-US" sz="2400" b="1" dirty="0"/>
              <a:t>multiplied by</a:t>
            </a:r>
            <a:r>
              <a:rPr lang="en-US" sz="2400" dirty="0"/>
              <a:t> a small number called </a:t>
            </a:r>
            <a:r>
              <a:rPr lang="en-US" sz="2400" u="sng" dirty="0"/>
              <a:t>learning rate</a:t>
            </a:r>
            <a:r>
              <a:rPr lang="en-US" sz="2400" dirty="0"/>
              <a:t> ( η 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4. The </a:t>
            </a:r>
            <a:r>
              <a:rPr lang="en-US" sz="2400" dirty="0"/>
              <a:t>resultant is then </a:t>
            </a:r>
            <a:r>
              <a:rPr lang="en-US" sz="2400" b="1" dirty="0"/>
              <a:t>subtracted</a:t>
            </a:r>
            <a:r>
              <a:rPr lang="en-US" sz="2400" dirty="0"/>
              <a:t> from the respective weights</a:t>
            </a:r>
          </a:p>
          <a:p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4" y="952501"/>
            <a:ext cx="5219590" cy="24764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04950" y="3691234"/>
            <a:ext cx="43439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400" dirty="0">
                <a:latin typeface="medium-content-serif-font"/>
              </a:rPr>
              <a:t>w1 = w1 - (η * ∂(err) / ∂(w1</a:t>
            </a:r>
            <a:r>
              <a:rPr lang="pl-PL" sz="2400" dirty="0" smtClean="0">
                <a:latin typeface="medium-content-serif-font"/>
              </a:rPr>
              <a:t>))</a:t>
            </a:r>
            <a:endParaRPr lang="en-US" sz="2400" dirty="0" smtClean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2400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>
                <a:latin typeface="medium-content-serif-font"/>
              </a:rPr>
              <a:t>w2 = w2 - (η * ∂(err) / ∂(w2</a:t>
            </a:r>
            <a:r>
              <a:rPr lang="pl-PL" sz="2400" dirty="0" smtClean="0">
                <a:latin typeface="medium-content-serif-font"/>
              </a:rPr>
              <a:t>))</a:t>
            </a:r>
            <a:endParaRPr lang="en-US" sz="2400" dirty="0" smtClean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2400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>
                <a:latin typeface="medium-content-serif-font"/>
              </a:rPr>
              <a:t>w3 = w3 - (η * ∂(err) / ∂(w3))</a:t>
            </a:r>
            <a:endParaRPr lang="pl-PL" sz="2400" b="0" i="0" dirty="0">
              <a:effectLst/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39095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ck propagation explaine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337078"/>
            <a:ext cx="8074025" cy="629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28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1922463" y="1"/>
            <a:ext cx="8097837" cy="952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Backward (EXAMPLE)</a:t>
            </a:r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5848944" y="874215"/>
            <a:ext cx="6343056" cy="598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80" y="1530309"/>
            <a:ext cx="5441720" cy="39385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77100" y="1251346"/>
            <a:ext cx="4762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= 2 x input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(Model 1): y=3.x  [LETS CHECK THIS]</a:t>
            </a:r>
          </a:p>
          <a:p>
            <a:endParaRPr lang="en-US" b="1" dirty="0" smtClean="0"/>
          </a:p>
          <a:p>
            <a:r>
              <a:rPr lang="es-ES" b="1" dirty="0" smtClean="0"/>
              <a:t>(</a:t>
            </a:r>
            <a:r>
              <a:rPr lang="es-ES" b="1" dirty="0" err="1" smtClean="0"/>
              <a:t>Model</a:t>
            </a:r>
            <a:r>
              <a:rPr lang="es-ES" b="1" dirty="0" smtClean="0"/>
              <a:t> 2): y=5.x</a:t>
            </a:r>
            <a:endParaRPr lang="es-ES" dirty="0" smtClean="0"/>
          </a:p>
          <a:p>
            <a:endParaRPr lang="es-ES" b="1" dirty="0" smtClean="0"/>
          </a:p>
          <a:p>
            <a:r>
              <a:rPr lang="es-ES" b="1" dirty="0" smtClean="0"/>
              <a:t>(</a:t>
            </a:r>
            <a:r>
              <a:rPr lang="es-ES" b="1" dirty="0" err="1" smtClean="0"/>
              <a:t>Model</a:t>
            </a:r>
            <a:r>
              <a:rPr lang="es-ES" b="1" dirty="0" smtClean="0"/>
              <a:t> 3): y=0,5.x</a:t>
            </a:r>
            <a:r>
              <a:rPr lang="es-ES" dirty="0" smtClean="0"/>
              <a:t>.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u="sng" dirty="0" smtClean="0"/>
              <a:t>IDEAL </a:t>
            </a:r>
            <a:r>
              <a:rPr lang="en-US" dirty="0" smtClean="0"/>
              <a:t>solution</a:t>
            </a:r>
            <a:r>
              <a:rPr lang="en-US" dirty="0"/>
              <a:t> </a:t>
            </a:r>
            <a:r>
              <a:rPr lang="en-US" b="1" dirty="0"/>
              <a:t>(y=2.x)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8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1922463" y="1"/>
            <a:ext cx="8097837" cy="952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Backward (EXAMPLE)</a:t>
            </a:r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5848944" y="874215"/>
            <a:ext cx="6343056" cy="598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922463" y="1226550"/>
            <a:ext cx="9658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= 2 x input</a:t>
            </a:r>
          </a:p>
          <a:p>
            <a:endParaRPr lang="en-US" b="1" dirty="0" smtClean="0"/>
          </a:p>
          <a:p>
            <a:r>
              <a:rPr lang="en-US" b="1" dirty="0" smtClean="0"/>
              <a:t>(Model 1): y=3.x  </a:t>
            </a:r>
          </a:p>
          <a:p>
            <a:r>
              <a:rPr lang="en-US" b="1" dirty="0" smtClean="0"/>
              <a:t>Desired Output VS Actual Output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63" y="2451675"/>
            <a:ext cx="9773216" cy="41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9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1922463" y="1"/>
            <a:ext cx="8097837" cy="952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Backward (EXAMPLE)</a:t>
            </a:r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5848944" y="874215"/>
            <a:ext cx="6343056" cy="598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484737" y="952501"/>
            <a:ext cx="7658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loss = Absolute value of (desired — actual </a:t>
            </a:r>
            <a:r>
              <a:rPr lang="en-US" i="1" dirty="0" smtClean="0"/>
              <a:t>)</a:t>
            </a:r>
          </a:p>
          <a:p>
            <a:endParaRPr lang="en-US" b="1" i="1" dirty="0"/>
          </a:p>
          <a:p>
            <a:r>
              <a:rPr lang="en-US" b="1" dirty="0"/>
              <a:t>sum of squares</a:t>
            </a:r>
            <a:r>
              <a:rPr lang="en-US" dirty="0"/>
              <a:t> of the absolute </a:t>
            </a:r>
            <a:r>
              <a:rPr lang="en-US" dirty="0" smtClean="0"/>
              <a:t>errors </a:t>
            </a:r>
          </a:p>
          <a:p>
            <a:r>
              <a:rPr lang="en-US" dirty="0" smtClean="0"/>
              <a:t>(RSME) – ROOT MEAN SQUARE ERROR</a:t>
            </a:r>
          </a:p>
          <a:p>
            <a:endParaRPr lang="en-US" b="1" dirty="0"/>
          </a:p>
          <a:p>
            <a:endParaRPr 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52" y="2176099"/>
            <a:ext cx="11378375" cy="41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/>
          <p:cNvSpPr txBox="1">
            <a:spLocks/>
          </p:cNvSpPr>
          <p:nvPr/>
        </p:nvSpPr>
        <p:spPr>
          <a:xfrm>
            <a:off x="5848944" y="874215"/>
            <a:ext cx="6343056" cy="598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03463" y="3988204"/>
            <a:ext cx="96980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Increase :</a:t>
            </a:r>
          </a:p>
          <a:p>
            <a:r>
              <a:rPr lang="en-US" dirty="0"/>
              <a:t>increase </a:t>
            </a:r>
            <a:r>
              <a:rPr lang="en-US" b="1" dirty="0"/>
              <a:t>W</a:t>
            </a:r>
            <a:r>
              <a:rPr lang="en-US" dirty="0"/>
              <a:t> from 3 to </a:t>
            </a:r>
            <a:r>
              <a:rPr lang="en-US" dirty="0" smtClean="0"/>
              <a:t>3.0001- RMSE also increased</a:t>
            </a:r>
          </a:p>
          <a:p>
            <a:r>
              <a:rPr lang="en-US" dirty="0"/>
              <a:t>little bit more error 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What about DECREASE W from 3 towards 2 (2.9, 2.8, … 2.5, … 2.1, </a:t>
            </a:r>
            <a:r>
              <a:rPr lang="en-US" b="1" u="sng" dirty="0" smtClean="0"/>
              <a:t>2.0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NOW WE REASCH TO IDEAL Equation - y=2.0 X  </a:t>
            </a:r>
          </a:p>
          <a:p>
            <a:endParaRPr lang="en-US" dirty="0" smtClean="0"/>
          </a:p>
          <a:p>
            <a:r>
              <a:rPr lang="en-US" b="1" i="1" u="sng" dirty="0" smtClean="0"/>
              <a:t>(The only Reason is Forward and Backward Propagations in MLP)</a:t>
            </a:r>
          </a:p>
          <a:p>
            <a:endParaRPr lang="en-US" b="1" dirty="0"/>
          </a:p>
          <a:p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66" y="65273"/>
            <a:ext cx="10892634" cy="380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20971" y="729736"/>
            <a:ext cx="6461479" cy="5581649"/>
          </a:xfrm>
        </p:spPr>
        <p:txBody>
          <a:bodyPr>
            <a:normAutofit fontScale="85000" lnSpcReduction="20000"/>
          </a:bodyPr>
          <a:lstStyle/>
          <a:p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learning process </a:t>
            </a:r>
            <a:r>
              <a:rPr lang="en-US" sz="2800" dirty="0" smtClean="0"/>
              <a:t>is: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Let’s </a:t>
            </a:r>
            <a:r>
              <a:rPr lang="en-US" sz="2800" dirty="0"/>
              <a:t>check the derivative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- If it is </a:t>
            </a:r>
            <a:r>
              <a:rPr lang="en-US" sz="2800" dirty="0" smtClean="0"/>
              <a:t>+VE, </a:t>
            </a:r>
            <a:r>
              <a:rPr lang="en-US" sz="2800" dirty="0"/>
              <a:t>meaning the error increases if we increase the weights, then we should decrease the weight.</a:t>
            </a:r>
            <a:br>
              <a:rPr lang="en-US" sz="2800" dirty="0"/>
            </a:b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If </a:t>
            </a:r>
            <a:r>
              <a:rPr lang="en-US" sz="2800" dirty="0"/>
              <a:t>it’s </a:t>
            </a:r>
            <a:r>
              <a:rPr lang="en-US" sz="2800" dirty="0" smtClean="0"/>
              <a:t>–VE , </a:t>
            </a:r>
            <a:r>
              <a:rPr lang="en-US" sz="2800" dirty="0"/>
              <a:t>meaning the error decreases if we increase the weights, then we should increase the weight.</a:t>
            </a:r>
            <a:br>
              <a:rPr lang="en-US" sz="2800" dirty="0"/>
            </a:b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- </a:t>
            </a:r>
            <a:r>
              <a:rPr lang="en-US" sz="2800" dirty="0"/>
              <a:t>If it’s 0, we do nothing, we reach our stable point.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10" y="1682236"/>
            <a:ext cx="5140861" cy="371892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1922463" y="1"/>
            <a:ext cx="8097837" cy="952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WEIGHTS – LEARNING PROCESS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5450" y="6349484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https://mattmazur.com/2015/03/17/a-step-by-step-backpropagation-example/</a:t>
            </a:r>
          </a:p>
        </p:txBody>
      </p:sp>
    </p:spTree>
    <p:extLst>
      <p:ext uri="{BB962C8B-B14F-4D97-AF65-F5344CB8AC3E}">
        <p14:creationId xmlns:p14="http://schemas.microsoft.com/office/powerpoint/2010/main" val="20173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87249"/>
            <a:ext cx="6702134" cy="43647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37" y="3671888"/>
            <a:ext cx="6087286" cy="31861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3500" y="1238250"/>
            <a:ext cx="1524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GRADIENT DESCCENT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9925" y="5169694"/>
            <a:ext cx="1524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LEARNING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206" y="137161"/>
            <a:ext cx="8915399" cy="8936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HUMAN BRAIN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1438" y="1138845"/>
            <a:ext cx="9264736" cy="2956905"/>
          </a:xfrm>
        </p:spPr>
        <p:txBody>
          <a:bodyPr/>
          <a:lstStyle/>
          <a:p>
            <a:r>
              <a:rPr lang="en-US" dirty="0" smtClean="0"/>
              <a:t>Left Analytic Part and Right Holistic Part</a:t>
            </a:r>
          </a:p>
          <a:p>
            <a:r>
              <a:rPr lang="en-US" b="1" i="1" u="sng" dirty="0" smtClean="0"/>
              <a:t>EXPERIENCE = ANALYTIC/USABILITY + CREATIVE/DESIGNS</a:t>
            </a:r>
            <a:endParaRPr lang="en" b="1" i="1" u="sng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965" y="1875168"/>
            <a:ext cx="8882439" cy="49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0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153393" y="0"/>
            <a:ext cx="4287837" cy="967381"/>
          </a:xfrm>
        </p:spPr>
        <p:txBody>
          <a:bodyPr/>
          <a:lstStyle/>
          <a:p>
            <a:r>
              <a:rPr lang="en-US" dirty="0" smtClean="0"/>
              <a:t>ML VS DL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13" y="1013521"/>
            <a:ext cx="10414599" cy="58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9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153393" y="0"/>
            <a:ext cx="3333257" cy="967381"/>
          </a:xfrm>
        </p:spPr>
        <p:txBody>
          <a:bodyPr/>
          <a:lstStyle/>
          <a:p>
            <a:r>
              <a:rPr lang="en-US" dirty="0" smtClean="0"/>
              <a:t>KERAS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13" y="1013521"/>
            <a:ext cx="10414599" cy="58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153393" y="0"/>
            <a:ext cx="4287837" cy="967381"/>
          </a:xfrm>
        </p:spPr>
        <p:txBody>
          <a:bodyPr/>
          <a:lstStyle/>
          <a:p>
            <a:r>
              <a:rPr lang="en-US" dirty="0" smtClean="0"/>
              <a:t>ML VS DL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13" y="1013521"/>
            <a:ext cx="10414599" cy="58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153393" y="0"/>
            <a:ext cx="4287837" cy="967381"/>
          </a:xfrm>
        </p:spPr>
        <p:txBody>
          <a:bodyPr/>
          <a:lstStyle/>
          <a:p>
            <a:r>
              <a:rPr lang="en-US" dirty="0" smtClean="0"/>
              <a:t>ML VS DL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13" y="1013521"/>
            <a:ext cx="10414599" cy="58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153393" y="0"/>
            <a:ext cx="4287837" cy="967381"/>
          </a:xfrm>
        </p:spPr>
        <p:txBody>
          <a:bodyPr/>
          <a:lstStyle/>
          <a:p>
            <a:r>
              <a:rPr lang="en-US" dirty="0" smtClean="0"/>
              <a:t>ML VS DL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13" y="1013521"/>
            <a:ext cx="10414599" cy="58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6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438" y="29095"/>
            <a:ext cx="9392544" cy="8936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HUMAN BRAIN – Visual Cortex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4950" y="922714"/>
            <a:ext cx="9451224" cy="5935286"/>
          </a:xfrm>
        </p:spPr>
        <p:txBody>
          <a:bodyPr/>
          <a:lstStyle/>
          <a:p>
            <a:r>
              <a:rPr lang="en-US" dirty="0" smtClean="0"/>
              <a:t>HOW BRAIN FUNCTIONS ON BASIS OF NEURONS:</a:t>
            </a:r>
          </a:p>
          <a:p>
            <a:r>
              <a:rPr lang="en-US" sz="2000" b="1" dirty="0"/>
              <a:t>V1 = visual cortex, containing </a:t>
            </a:r>
            <a:r>
              <a:rPr lang="en-US" sz="2000" b="1" u="sng" dirty="0"/>
              <a:t>140 million neurons</a:t>
            </a:r>
            <a:r>
              <a:rPr lang="en-US" sz="2000" b="1" dirty="0"/>
              <a:t>, </a:t>
            </a:r>
            <a:endParaRPr lang="en-US" sz="2000" b="1" dirty="0" smtClean="0"/>
          </a:p>
          <a:p>
            <a:r>
              <a:rPr lang="en-US" sz="2000" b="1" dirty="0" smtClean="0"/>
              <a:t>with </a:t>
            </a:r>
            <a:r>
              <a:rPr lang="en-US" sz="2000" b="1" dirty="0"/>
              <a:t>tens of billions of connections between them.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24" y="3475064"/>
            <a:ext cx="3827849" cy="3055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38" y="2408395"/>
            <a:ext cx="5436887" cy="4073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833" y="922713"/>
            <a:ext cx="4446167" cy="3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6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438" y="29095"/>
            <a:ext cx="9392544" cy="8936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HUMAN BRAIN – Neural Net.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4950" y="922714"/>
            <a:ext cx="9451224" cy="5935286"/>
          </a:xfrm>
        </p:spPr>
        <p:txBody>
          <a:bodyPr/>
          <a:lstStyle/>
          <a:p>
            <a:r>
              <a:rPr lang="en-US" dirty="0" smtClean="0"/>
              <a:t>HOW BRAIN FUNCTIONS ON BASIS OF NEURONS:</a:t>
            </a:r>
          </a:p>
          <a:p>
            <a:r>
              <a:rPr lang="en-US" sz="2000" b="1" dirty="0"/>
              <a:t>V1 = visual cortex, containing </a:t>
            </a:r>
            <a:r>
              <a:rPr lang="en-US" sz="2000" b="1" u="sng" dirty="0"/>
              <a:t>140 million neurons</a:t>
            </a:r>
            <a:r>
              <a:rPr lang="en-US" sz="2000" b="1" dirty="0"/>
              <a:t>, </a:t>
            </a:r>
            <a:endParaRPr lang="en-US" sz="2000" b="1" dirty="0" smtClean="0"/>
          </a:p>
          <a:p>
            <a:r>
              <a:rPr lang="en-US" sz="2000" b="1" dirty="0" smtClean="0"/>
              <a:t>with </a:t>
            </a:r>
            <a:r>
              <a:rPr lang="en-US" sz="2000" b="1" dirty="0"/>
              <a:t>tens of billions of connections between them.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759" y="3475064"/>
            <a:ext cx="3827849" cy="3055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49" y="1446400"/>
            <a:ext cx="6235810" cy="508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86" y="0"/>
            <a:ext cx="9922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1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612" y="-38100"/>
            <a:ext cx="9547167" cy="6610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BRAIN</a:t>
            </a:r>
            <a:br>
              <a:rPr lang="en-US" dirty="0" smtClean="0"/>
            </a:br>
            <a:r>
              <a:rPr lang="en-US" dirty="0" smtClean="0"/>
              <a:t>NEURON</a:t>
            </a:r>
            <a:br>
              <a:rPr lang="en-US" dirty="0" smtClean="0"/>
            </a:br>
            <a:r>
              <a:rPr lang="en-US" dirty="0" smtClean="0"/>
              <a:t>NEURAL NET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ARTIFICIAL </a:t>
            </a:r>
            <a:br>
              <a:rPr lang="en-US" b="1" dirty="0" smtClean="0"/>
            </a:br>
            <a:r>
              <a:rPr lang="en-US" b="1" dirty="0" smtClean="0"/>
              <a:t>NEURON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77758"/>
            <a:ext cx="7696200" cy="67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206" y="137161"/>
            <a:ext cx="8915399" cy="8936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ANN – “PRECEPTRON”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206" y="1030779"/>
            <a:ext cx="8478656" cy="58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206" y="137161"/>
            <a:ext cx="8915399" cy="8936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ANN - PERCEPTRON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030779"/>
            <a:ext cx="81629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7161"/>
            <a:ext cx="9714605" cy="8936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MLP- MULTI LAYRE PERCEPTRON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64" y="1030779"/>
            <a:ext cx="104298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0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261</TotalTime>
  <Words>405</Words>
  <Application>Microsoft Office PowerPoint</Application>
  <PresentationFormat>Widescreen</PresentationFormat>
  <Paragraphs>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medium-content-serif-font</vt:lpstr>
      <vt:lpstr>Wingdings 3</vt:lpstr>
      <vt:lpstr>Wisp</vt:lpstr>
      <vt:lpstr>LECTURE – 5 </vt:lpstr>
      <vt:lpstr>HUMAN BRAIN</vt:lpstr>
      <vt:lpstr>HUMAN BRAIN – Visual Cortex</vt:lpstr>
      <vt:lpstr>HUMAN BRAIN – Neural Net.</vt:lpstr>
      <vt:lpstr>PowerPoint Presentation</vt:lpstr>
      <vt:lpstr>   BRAIN NEURON NEURAL NET  ARTIFICIAL  NEURON </vt:lpstr>
      <vt:lpstr>ANN – “PRECEPTRON”</vt:lpstr>
      <vt:lpstr>ANN - PERCEPTRON</vt:lpstr>
      <vt:lpstr>MLP- MULTI LAYRE PERCEPTRON</vt:lpstr>
      <vt:lpstr>MLP – Learning Process</vt:lpstr>
      <vt:lpstr>Forward (Guess)</vt:lpstr>
      <vt:lpstr>Backward (Min Error)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VS DL </vt:lpstr>
      <vt:lpstr>KERAS </vt:lpstr>
      <vt:lpstr>ML VS DL </vt:lpstr>
      <vt:lpstr>ML VS DL </vt:lpstr>
      <vt:lpstr>ML VS DL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– 5</dc:title>
  <dc:creator>ADNANZAIDI</dc:creator>
  <cp:lastModifiedBy>ADNANZAIDI</cp:lastModifiedBy>
  <cp:revision>18</cp:revision>
  <dcterms:created xsi:type="dcterms:W3CDTF">2019-03-05T10:33:10Z</dcterms:created>
  <dcterms:modified xsi:type="dcterms:W3CDTF">2019-03-05T14:54:13Z</dcterms:modified>
</cp:coreProperties>
</file>